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507" r:id="rId3"/>
    <p:sldId id="508" r:id="rId4"/>
    <p:sldId id="498" r:id="rId5"/>
    <p:sldId id="497" r:id="rId6"/>
    <p:sldId id="525" r:id="rId7"/>
    <p:sldId id="526" r:id="rId8"/>
    <p:sldId id="527" r:id="rId9"/>
    <p:sldId id="524" r:id="rId10"/>
    <p:sldId id="509" r:id="rId11"/>
    <p:sldId id="510" r:id="rId12"/>
    <p:sldId id="511" r:id="rId13"/>
    <p:sldId id="512" r:id="rId14"/>
    <p:sldId id="528" r:id="rId15"/>
    <p:sldId id="514" r:id="rId16"/>
    <p:sldId id="530" r:id="rId17"/>
    <p:sldId id="516" r:id="rId18"/>
    <p:sldId id="531" r:id="rId19"/>
    <p:sldId id="278" r:id="rId20"/>
    <p:sldId id="518" r:id="rId21"/>
    <p:sldId id="521" r:id="rId22"/>
    <p:sldId id="532" r:id="rId23"/>
    <p:sldId id="533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84" y="108"/>
      </p:cViewPr>
      <p:guideLst>
        <p:guide orient="horz" pos="22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4D927-DBF9-4F82-ADFD-B384C018B9E2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C9AA-6562-4B45-90BC-93727C386B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0C9AA-6562-4B45-90BC-93727C386B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0C9AA-6562-4B45-90BC-93727C386B5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早在2015年，我和谢贤晓老师就带着平阳的创客教师编过《Arduino创意机器人（Mixly版）》课程，那时她还在昆阳二小，还没有担任创客教育的教研员。《Arduino创意机器人》课程采用CC-BY协议开源，提供了完整的教材、课件、微视频和程序代码等课程资源，收获了来自全国各地如潮的好评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掌控板在中小学的教学应用很广，可以用来学习编程，也可以作为探究科学的工具，可以用来研究物联网，也可以作为智能家居的终端。即使仅仅用来学编程，也有Scratch、Blockly、Arduino（这里指软件）和Python等选择。考虑到大部分老师把掌控板作为单片机来编程，我们选择一个不一样的角度，即把掌控板作为一个可以和电脑互动的智能终端（类似Scratch传感器板），制作互动媒体作品。这样一来，技术门槛会更低一些，三年级的学生都能学习了。</a:t>
            </a:r>
          </a:p>
          <a:p>
            <a:r>
              <a:rPr lang="zh-CN" altLang="en-US"/>
              <a:t>这个课程从四月初开始策划，完成后已经六月中旬了。开发一个课程本来就不容易，开发一个普适性强的可复制的开源课程更不容易。感谢Mind+的开发团队，根据我们的要求加班加点更新软件；更感谢平阳的创客教师团队，为开发这门课程牺牲了很多课余时间。但因为这门新开发出来的课程，毕竟还没有经过课堂教学的实践检验，教材中难免有错误，设计也难免有不够合理的地方，这些都需要在教学中再次迭代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平阳的创客教师团队要为掌控板开发的课程不仅仅这一门。我们准备继续开发以物联网为主题的，分别结合科学探究和智能家居的课程，从裸板到套件，让更多的老师能够使用这些课程，让更多的学生受益。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6DE9-B704-4612-82C6-D3F0D2EE1CA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1412" y="2395660"/>
            <a:ext cx="8602980" cy="7683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逐浪投影透视黑体" panose="03000509000000000000" pitchFamily="65" charset="-122"/>
                <a:ea typeface="逐浪投影透视黑体" panose="03000509000000000000" pitchFamily="65" charset="-122"/>
              </a:rPr>
              <a:t>中小学物联网课程的几种设计思路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9100" y="4349750"/>
            <a:ext cx="4528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浙江省平阳县教师发展中心     谢贤晓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/>
              <a:t>2019.7.16     </a:t>
            </a:r>
            <a:r>
              <a:rPr lang="zh-CN" altLang="en-US"/>
              <a:t>宁夏   银川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67375" y="4867910"/>
            <a:ext cx="262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1170" y="1289050"/>
            <a:ext cx="8222615" cy="3507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ea typeface="宋体" panose="02010600030101010101" pitchFamily="2" charset="-122"/>
              </a:rPr>
              <a:t>课程内容：</a:t>
            </a:r>
            <a:endParaRPr lang="zh-CN" sz="2400" b="1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第一单元：掌控板编程基础（上传模式）</a:t>
            </a:r>
            <a:endParaRPr lang="en-US" sz="2400" b="1">
              <a:solidFill>
                <a:srgbClr val="393939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）屏幕显示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创作小故事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）互动控制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设计小游戏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）读取传感器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制作计步器</a:t>
            </a: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）综合作品</a:t>
            </a:r>
            <a:endParaRPr lang="zh-CN" altLang="en-US" sz="2400" b="1">
              <a:solidFill>
                <a:srgbClr val="393939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90" y="2960370"/>
            <a:ext cx="1995170" cy="2400300"/>
          </a:xfrm>
          <a:prstGeom prst="rect">
            <a:avLst/>
          </a:prstGeom>
        </p:spPr>
      </p:pic>
      <p:sp>
        <p:nvSpPr>
          <p:cNvPr id="6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55066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04495" y="1189355"/>
            <a:ext cx="822261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第二单元：校园天气预报</a:t>
            </a:r>
            <a:endParaRPr lang="en-US" sz="20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）环境信息远程采集（</a:t>
            </a: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SIoT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      光线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、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网络平台呈现、导出数据</a:t>
            </a:r>
            <a:endParaRPr lang="en-US" sz="20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）温湿度采集</a:t>
            </a:r>
          </a:p>
          <a:p>
            <a:pPr indent="0" fontAlgn="auto">
              <a:lnSpc>
                <a:spcPct val="150000"/>
              </a:lnSpc>
            </a:pP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      扩展板外接</a:t>
            </a:r>
            <a:r>
              <a:rPr lang="en-US" sz="2000" b="0">
                <a:solidFill>
                  <a:srgbClr val="393939"/>
                </a:solidFill>
                <a:latin typeface="Helvetica" charset="0"/>
                <a:cs typeface="Helvetica" charset="0"/>
              </a:rPr>
              <a:t>D</a:t>
            </a: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HT11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温湿度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传感器</a:t>
            </a:r>
            <a:endParaRPr lang="en-US" sz="20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）远程报警</a:t>
            </a:r>
          </a:p>
          <a:p>
            <a:pPr indent="0" fontAlgn="auto">
              <a:lnSpc>
                <a:spcPct val="150000"/>
              </a:lnSpc>
            </a:pP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     服务器端控制设备（订阅的原理、编程），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温度过高，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开启蜂鸣器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提醒学生注意防暑降温。</a:t>
            </a:r>
            <a:endParaRPr lang="en-US" sz="20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4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）数据呈现（待完成功能）</a:t>
            </a:r>
          </a:p>
          <a:p>
            <a:pPr indent="0" fontAlgn="auto">
              <a:lnSpc>
                <a:spcPct val="150000"/>
              </a:lnSpc>
            </a:pP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     在</a:t>
            </a:r>
            <a:r>
              <a:rPr lang="en-US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Mind+</a:t>
            </a:r>
            <a:r>
              <a:rPr lang="zh-CN" sz="2000" b="0">
                <a:solidFill>
                  <a:srgbClr val="393939"/>
                </a:solidFill>
                <a:ea typeface="宋体" panose="02010600030101010101" pitchFamily="2" charset="-122"/>
              </a:rPr>
              <a:t>中，读出服务器信息，显示在各种变量中</a:t>
            </a:r>
            <a:r>
              <a:rPr lang="zh-CN" sz="20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。不同温度下，可以实现不同效果。</a:t>
            </a:r>
            <a:endParaRPr lang="zh-CN" altLang="en-US" sz="20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微信图片_20190716074241"/>
          <p:cNvPicPr>
            <a:picLocks noChangeAspect="1"/>
          </p:cNvPicPr>
          <p:nvPr/>
        </p:nvPicPr>
        <p:blipFill>
          <a:blip r:embed="rId2"/>
          <a:srcRect r="36564" b="46242"/>
          <a:stretch>
            <a:fillRect/>
          </a:stretch>
        </p:blipFill>
        <p:spPr>
          <a:xfrm>
            <a:off x="5346700" y="963295"/>
            <a:ext cx="3399790" cy="2061845"/>
          </a:xfrm>
          <a:prstGeom prst="rect">
            <a:avLst/>
          </a:prstGeom>
        </p:spPr>
      </p:pic>
      <p:sp>
        <p:nvSpPr>
          <p:cNvPr id="6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40715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1170" y="1289050"/>
            <a:ext cx="822261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第三单元：简易智能家居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1）自动灯光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      根据光线，自动调节灯光（Mind+的Scartch写客户端信息，根据服务器信息发送指令）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2）谁来敲门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      通过按钮、舵机，手动远程开门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3）自动风扇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      根据温度，自动并且手动控制风扇。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4）综合练习</a:t>
            </a:r>
          </a:p>
          <a:p>
            <a:pPr indent="0" fontAlgn="auto">
              <a:lnSpc>
                <a:spcPct val="150000"/>
              </a:lnSpc>
            </a:pPr>
            <a:r>
              <a:rPr sz="2000">
                <a:solidFill>
                  <a:srgbClr val="393939"/>
                </a:solidFill>
              </a:rPr>
              <a:t>      学生通过学习后，自主选择一款家电设备实现自动化控制</a:t>
            </a:r>
          </a:p>
        </p:txBody>
      </p:sp>
      <p:sp>
        <p:nvSpPr>
          <p:cNvPr id="4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79805" y="1555750"/>
            <a:ext cx="685355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sz="3200" b="1">
                <a:solidFill>
                  <a:srgbClr val="393939"/>
                </a:solidFill>
              </a:rPr>
              <a:t>     </a:t>
            </a:r>
            <a:r>
              <a:rPr sz="3200" b="1">
                <a:solidFill>
                  <a:srgbClr val="393939"/>
                </a:solidFill>
              </a:rPr>
              <a:t>第四单元：物联网创意设计</a:t>
            </a:r>
          </a:p>
          <a:p>
            <a:pPr indent="0" fontAlgn="auto">
              <a:lnSpc>
                <a:spcPct val="150000"/>
              </a:lnSpc>
            </a:pP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综合创意设计一个物联网作品</a:t>
            </a:r>
            <a:endParaRPr sz="3200" b="1">
              <a:solidFill>
                <a:srgbClr val="393939"/>
              </a:solidFill>
            </a:endParaRPr>
          </a:p>
          <a:p>
            <a:pPr indent="0" fontAlgn="auto">
              <a:lnSpc>
                <a:spcPct val="150000"/>
              </a:lnSpc>
            </a:pPr>
            <a:endParaRPr sz="3200" b="1">
              <a:solidFill>
                <a:srgbClr val="393939"/>
              </a:solidFill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60" y="3432810"/>
            <a:ext cx="2496185" cy="2433320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890" y="309880"/>
            <a:ext cx="1155700" cy="142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2870" y="1446530"/>
            <a:ext cx="5126355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百度网盘分享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课程纲要、课程电子稿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微视频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课件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教学范例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教学设计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根据课程需要提供掌控板套件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《基于物联网技术的科学探究》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5"/>
            <a:ext cx="4400550" cy="13589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1790" y="1591945"/>
            <a:ext cx="833437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课程目标：</a:t>
            </a:r>
            <a:r>
              <a:rPr lang="zh-CN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借助开源硬件和物联网技术，通过数据采集、分析的方式去探究科学实验中的各种</a:t>
            </a:r>
            <a:r>
              <a:rPr lang="zh-CN" alt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变量</a:t>
            </a:r>
            <a:r>
              <a:rPr lang="zh-CN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，亲历基于数据的科学探究过程，培养数据统计、数学建模、编程和科学探究能力。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900" y="4733290"/>
            <a:ext cx="8178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编写人员：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谢作如、谢贤晓、郑祥</a:t>
            </a:r>
            <a:r>
              <a:rPr lang="zh-CN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、李敦勇等。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《基于物联网技术的科学探究》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5"/>
            <a:ext cx="4400550" cy="13589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622415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0985" y="1075055"/>
            <a:ext cx="8639175" cy="2953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课程定位：</a:t>
            </a:r>
            <a:endParaRPr lang="en-US" sz="2800" b="1">
              <a:solidFill>
                <a:srgbClr val="393939"/>
              </a:solidFill>
              <a:latin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）可以是零起点，不关注编程；</a:t>
            </a:r>
            <a:endParaRPr lang="en-US" sz="2400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）可以是非信息技术老师执教</a:t>
            </a:r>
            <a:r>
              <a:rPr lang="zh-CN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，如科学老师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；</a:t>
            </a:r>
            <a:endParaRPr lang="en-US" sz="2400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  <a:r>
              <a:rPr lang="zh-CN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第一单元主要是为了读取数据，呈现数据，熟悉网络平台。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第二单元采用项目方式，</a:t>
            </a:r>
            <a:r>
              <a:rPr lang="zh-CN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一个项目由</a:t>
            </a:r>
            <a:r>
              <a:rPr lang="en-US" sz="2400" b="1">
                <a:solidFill>
                  <a:srgbClr val="393939"/>
                </a:solidFill>
                <a:latin typeface="Helvetica" charset="0"/>
                <a:cs typeface="Helvetica" charset="0"/>
              </a:rPr>
              <a:t>2-3</a:t>
            </a:r>
            <a:r>
              <a:rPr lang="zh-CN" sz="24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课时完成</a:t>
            </a:r>
            <a:r>
              <a:rPr lang="zh-CN" sz="2400" b="1">
                <a:solidFill>
                  <a:srgbClr val="393939"/>
                </a:solidFill>
                <a:ea typeface="宋体" panose="02010600030101010101" pitchFamily="2" charset="-122"/>
              </a:rPr>
              <a:t>；</a:t>
            </a:r>
            <a:endParaRPr lang="zh-CN" altLang="zh-CN" sz="2400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" y="4185920"/>
            <a:ext cx="4100830" cy="2094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10142"/>
          <a:stretch>
            <a:fillRect/>
          </a:stretch>
        </p:blipFill>
        <p:spPr>
          <a:xfrm>
            <a:off x="4206240" y="4023360"/>
            <a:ext cx="4955540" cy="2336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《基于物联网技术的科学探究》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190" y="765175"/>
            <a:ext cx="4400550" cy="135890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478905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0985" y="1075055"/>
            <a:ext cx="8639175" cy="4984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软件：</a:t>
            </a:r>
            <a:r>
              <a:rPr lang="en-US" sz="2800" b="0">
                <a:solidFill>
                  <a:srgbClr val="393939"/>
                </a:solidFill>
                <a:latin typeface="Helvetica" charset="0"/>
                <a:cs typeface="Helvetica" charset="0"/>
              </a:rPr>
              <a:t>Mind+</a:t>
            </a:r>
            <a:endParaRPr lang="zh-CN" sz="2800" b="1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器材：</a:t>
            </a:r>
            <a:endParaRPr lang="en-US" sz="2800" b="0">
              <a:solidFill>
                <a:srgbClr val="39393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  <a:r>
              <a:rPr lang="zh-CN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核心：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掌控板、扩展板</a:t>
            </a:r>
            <a:endParaRPr 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）输出：舵机</a:t>
            </a:r>
            <a:endParaRPr 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）输入：</a:t>
            </a:r>
            <a:r>
              <a:rPr lang="en-US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DHT11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，土壤湿度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，超声波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</a:t>
            </a:r>
            <a:r>
              <a:rPr lang="en-US" sz="2400" b="0">
                <a:solidFill>
                  <a:srgbClr val="393939"/>
                </a:solidFill>
                <a:latin typeface="Helvetica" charset="0"/>
                <a:cs typeface="Helvetica" charset="0"/>
              </a:rPr>
              <a:t>P</a:t>
            </a:r>
            <a:r>
              <a:rPr lang="en-US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M2.5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，可燃气体，浑浊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，液位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，紫外线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，防水温度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，</a:t>
            </a:r>
            <a:r>
              <a:rPr lang="zh-CN" sz="2400" b="0">
                <a:solidFill>
                  <a:srgbClr val="424242"/>
                </a:solidFill>
                <a:ea typeface="宋体" panose="02010600030101010101" pitchFamily="2" charset="-122"/>
              </a:rPr>
              <a:t>模拟气体传感器</a:t>
            </a:r>
            <a:r>
              <a:rPr lang="en-US" sz="2400" b="0">
                <a:solidFill>
                  <a:srgbClr val="424242"/>
                </a:solidFill>
                <a:latin typeface="Helvetica" charset="0"/>
                <a:ea typeface="宋体" panose="02010600030101010101" pitchFamily="2" charset="-122"/>
              </a:rPr>
              <a:t> (MQ9)</a:t>
            </a:r>
            <a:r>
              <a:rPr lang="zh-CN" sz="2400" b="0">
                <a:solidFill>
                  <a:srgbClr val="424242"/>
                </a:solidFill>
                <a:latin typeface="Helvetica" charset="0"/>
                <a:ea typeface="宋体" panose="02010600030101010101" pitchFamily="2" charset="-122"/>
              </a:rPr>
              <a:t>、</a:t>
            </a:r>
            <a:r>
              <a:rPr lang="en-US" sz="2400" b="0">
                <a:solidFill>
                  <a:srgbClr val="424242"/>
                </a:solidFill>
                <a:latin typeface="Helvetica" charset="0"/>
                <a:cs typeface="Helvetica" charset="0"/>
              </a:rPr>
              <a:t>L</a:t>
            </a:r>
            <a:r>
              <a:rPr lang="en-US" sz="2400" b="0">
                <a:solidFill>
                  <a:srgbClr val="424242"/>
                </a:solidFill>
                <a:latin typeface="Helvetica" charset="0"/>
                <a:ea typeface="宋体" panose="02010600030101010101" pitchFamily="2" charset="-122"/>
              </a:rPr>
              <a:t>M35</a:t>
            </a:r>
            <a:r>
              <a:rPr lang="zh-CN" sz="2400" b="0">
                <a:solidFill>
                  <a:srgbClr val="424242"/>
                </a:solidFill>
                <a:latin typeface="Helvetica" charset="0"/>
                <a:ea typeface="宋体" panose="02010600030101010101" pitchFamily="2" charset="-122"/>
              </a:rPr>
              <a:t>温度传感器。</a:t>
            </a:r>
            <a:endParaRPr lang="zh-CN" altLang="zh-CN" sz="2400" b="0">
              <a:solidFill>
                <a:srgbClr val="424242"/>
              </a:solidFill>
              <a:latin typeface="Helvetica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1904162053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" y="127635"/>
            <a:ext cx="8941435" cy="651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830209" y="550452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97348" y="611350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539262" y="529284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458549" y="575937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000" y="291465"/>
            <a:ext cx="8636000" cy="618680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431800" y="615950"/>
            <a:ext cx="8760460" cy="6195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ts val="25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第一单元：物联网编程基础</a:t>
            </a:r>
            <a:endParaRPr lang="en-US" sz="2400" b="1">
              <a:solidFill>
                <a:srgbClr val="39393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ts val="2500"/>
              </a:lnSpc>
            </a:pPr>
            <a:endParaRPr lang="en-US" sz="2000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）感知世界</a:t>
            </a:r>
            <a:r>
              <a:rPr lang="en-US" sz="2000" b="1">
                <a:solidFill>
                  <a:srgbClr val="393939"/>
                </a:solidFill>
                <a:latin typeface="Helvetica" charset="0"/>
                <a:cs typeface="Helvetica" charset="0"/>
              </a:rPr>
              <a:t>(</a:t>
            </a:r>
            <a:r>
              <a:rPr lang="zh-CN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通过</a:t>
            </a: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Mind+</a:t>
            </a:r>
            <a:r>
              <a:rPr lang="zh-CN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的串口监视器查看数据</a:t>
            </a: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)</a:t>
            </a:r>
            <a:endParaRPr lang="zh-CN" sz="2000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）板载传感器</a:t>
            </a: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           光线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、声音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、加速度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endParaRPr lang="zh-CN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外接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传感器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（外接扩展板）</a:t>
            </a:r>
            <a:endParaRPr lang="zh-CN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           运动传感器、可燃气体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、温湿度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传感器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DHT11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  <a:endParaRPr lang="en-US" sz="2000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）数据汇集</a:t>
            </a:r>
            <a:r>
              <a:rPr lang="en-US" sz="2000" b="1">
                <a:solidFill>
                  <a:srgbClr val="393939"/>
                </a:solidFill>
                <a:latin typeface="Helvetica" charset="0"/>
                <a:cs typeface="Helvetica" charset="0"/>
              </a:rPr>
              <a:t>(</a:t>
            </a:r>
            <a:r>
              <a:rPr lang="zh-CN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通过物联网平台查看数据</a:t>
            </a: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)</a:t>
            </a:r>
            <a:endParaRPr lang="zh-CN" sz="2000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）数据上传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网络平台</a:t>
            </a:r>
            <a:endParaRPr lang="zh-CN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           以温度、湿度传感器为例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，使用物联网平台</a:t>
            </a:r>
            <a:r>
              <a:rPr lang="en-US" b="0">
                <a:solidFill>
                  <a:srgbClr val="393939"/>
                </a:solidFill>
                <a:latin typeface="Helvetica" charset="0"/>
                <a:cs typeface="Helvetica" charset="0"/>
              </a:rPr>
              <a:t>easy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I</a:t>
            </a:r>
            <a:r>
              <a:rPr lang="en-US" b="0">
                <a:solidFill>
                  <a:srgbClr val="393939"/>
                </a:solidFill>
                <a:latin typeface="Helvetica" charset="0"/>
                <a:cs typeface="Helvetica" charset="0"/>
              </a:rPr>
              <a:t>oT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、</a:t>
            </a:r>
            <a:r>
              <a:rPr lang="en-US" b="0">
                <a:solidFill>
                  <a:srgbClr val="393939"/>
                </a:solidFill>
                <a:latin typeface="Helvetica" charset="0"/>
              </a:rPr>
              <a:t>S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I</a:t>
            </a:r>
            <a:r>
              <a:rPr lang="en-US" b="0">
                <a:solidFill>
                  <a:srgbClr val="393939"/>
                </a:solidFill>
                <a:latin typeface="Helvetica" charset="0"/>
                <a:cs typeface="Helvetica" charset="0"/>
              </a:rPr>
              <a:t>oT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，查看及下载数据。</a:t>
            </a:r>
            <a:endParaRPr lang="zh-CN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）数据可视化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？</a:t>
            </a:r>
            <a:endParaRPr lang="en-US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         Mind+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交互模式显示。</a:t>
            </a:r>
            <a:endParaRPr lang="en-US" b="1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en-US" sz="20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）互联控制</a:t>
            </a:r>
            <a:endParaRPr lang="zh-CN" sz="2000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）手动控制</a:t>
            </a: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          订阅消息，网络发送、超链接控制（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ppt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</a:t>
            </a:r>
          </a:p>
          <a:p>
            <a:pPr indent="0" fontAlgn="auto">
              <a:lnSpc>
                <a:spcPts val="2500"/>
              </a:lnSpc>
            </a:pP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（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）实时控制</a:t>
            </a:r>
            <a:r>
              <a:rPr lang="en-US" b="0">
                <a:solidFill>
                  <a:srgbClr val="393939"/>
                </a:solidFill>
                <a:latin typeface="Helvetica" charset="0"/>
                <a:cs typeface="Helvetica" charset="0"/>
              </a:rPr>
              <a:t>(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定时测量工具案例？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)</a:t>
            </a:r>
          </a:p>
          <a:p>
            <a:pPr indent="0" fontAlgn="auto">
              <a:lnSpc>
                <a:spcPts val="2500"/>
              </a:lnSpc>
            </a:pP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        Mind+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交互模式控制</a:t>
            </a:r>
            <a:endParaRPr lang="zh-CN" altLang="en-US" b="0">
              <a:solidFill>
                <a:srgbClr val="39393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4" name="8098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1RTfFJzy79Bon7aHd97&amp;690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" y="640715"/>
            <a:ext cx="8157210" cy="5723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830209" y="550452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97348" y="611350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539262" y="529284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458549" y="575937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125095" y="72390"/>
            <a:ext cx="8764905" cy="6405880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523" t="6523"/>
          <a:stretch>
            <a:fillRect/>
          </a:stretch>
        </p:blipFill>
        <p:spPr>
          <a:xfrm>
            <a:off x="7014210" y="4994910"/>
            <a:ext cx="1717040" cy="1128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6900" y="694055"/>
            <a:ext cx="7775575" cy="5862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1）一天最高的温度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 器材：掌控板板载温度传感器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重点：数据统计、最大值、最小值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2）测试小车的速度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器材：红外测障传感器（超声波传感器）、自制压力传感器（拓展）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重点：平均值（斜面），数据通过网络进行汇总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3）不同颜色对热辐射的吸收</a:t>
            </a:r>
            <a:endParaRPr lang="zh-CN" altLang="en-US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器材：LM35温度传感器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重点：可视化呈现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4）光的闪烁（周期采集，5秒中亮的次数）</a:t>
            </a:r>
            <a:endParaRPr lang="zh-CN" altLang="en-US" b="0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器材：掌控板板载光线传感器（日光灯闪）太阳光不闪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重点：原理和测试方法，多种比较？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5）心跳和运动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器材：心率传感器、加速度传感器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重点：运动量大统计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1">
                <a:solidFill>
                  <a:srgbClr val="393939"/>
                </a:solidFill>
                <a:ea typeface="宋体" panose="02010600030101010101" pitchFamily="2" charset="-122"/>
              </a:rPr>
              <a:t>6）养花的秘密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器材：土壤湿度、防水温度</a:t>
            </a:r>
          </a:p>
          <a:p>
            <a:pPr indent="0" fontAlgn="auto">
              <a:lnSpc>
                <a:spcPts val="2500"/>
              </a:lnSpc>
            </a:pPr>
            <a:r>
              <a:rPr lang="zh-CN" altLang="en-US" b="0">
                <a:solidFill>
                  <a:srgbClr val="393939"/>
                </a:solidFill>
                <a:ea typeface="宋体" panose="02010600030101010101" pitchFamily="2" charset="-122"/>
              </a:rPr>
              <a:t>      重点：通过收集温度、湿度数据，了解不同花的生长环境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6900" y="204470"/>
            <a:ext cx="445008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ts val="2500"/>
              </a:lnSpc>
            </a:pPr>
            <a:r>
              <a:rPr lang="zh-CN" altLang="en-US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第二单元：物联网创意实验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761629" y="4646007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328768" y="5254983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8470682" y="4434326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7389969" y="4900857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" y="531495"/>
            <a:ext cx="909320" cy="1118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2870" y="1446530"/>
            <a:ext cx="5126355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百度网盘分享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课程纲要、课程电子稿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微视频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课件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教学范例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    教学设计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根据课程需要提供掌控板套件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5" name="8098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184" y="585182"/>
            <a:ext cx="1065067" cy="10650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-41677" y="1194158"/>
            <a:ext cx="780178" cy="780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100237" y="373501"/>
            <a:ext cx="532534" cy="5325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9524" y="840032"/>
            <a:ext cx="212952" cy="21295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54191" y="1088253"/>
            <a:ext cx="8635856" cy="4681495"/>
          </a:xfrm>
          <a:prstGeom prst="rect">
            <a:avLst/>
          </a:prstGeom>
          <a:noFill/>
          <a:ln w="3175">
            <a:gradFill>
              <a:gsLst>
                <a:gs pos="0">
                  <a:schemeClr val="accent5">
                    <a:lumMod val="50000"/>
                    <a:alpha val="38000"/>
                  </a:schemeClr>
                </a:gs>
                <a:gs pos="100000">
                  <a:schemeClr val="accent4">
                    <a:lumMod val="50000"/>
                    <a:alpha val="3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75" y="840105"/>
            <a:ext cx="909320" cy="1118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0498" y="2480945"/>
            <a:ext cx="866711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STEAM</a:t>
            </a:r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教育，我们在路上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11043"/>
          <a:stretch>
            <a:fillRect/>
          </a:stretch>
        </p:blipFill>
        <p:spPr>
          <a:xfrm>
            <a:off x="2390140" y="3618230"/>
            <a:ext cx="3666490" cy="287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ndAc>
          <p:stSnd>
            <p:snd r:embed="rId3" name="8098.wav"/>
          </p:stSnd>
        </p:sndAc>
      </p:transition>
    </mc:Choice>
    <mc:Fallback xmlns="">
      <p:transition spd="slow">
        <p:sndAc>
          <p:stSnd>
            <p:snd r:embed="rId6" name="8098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37795"/>
            <a:ext cx="8982710" cy="672973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1640" y="304165"/>
            <a:ext cx="2080895" cy="14554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9888" y="2590165"/>
            <a:ext cx="599376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 YOU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0570" y="4392295"/>
            <a:ext cx="4528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浙江省平阳县教师发展中心     谢贤晓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/>
              <a:t>2019.7.16     </a:t>
            </a:r>
            <a:r>
              <a:rPr lang="zh-CN" altLang="en-US"/>
              <a:t>宁夏   银川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26150" y="4923790"/>
            <a:ext cx="2628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80" y="902335"/>
            <a:ext cx="4307205" cy="52457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" y="3175"/>
            <a:ext cx="4842510" cy="6852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3913505"/>
            <a:ext cx="2222500" cy="2101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1985" y="1971040"/>
            <a:ext cx="5669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趣味物联网作品设计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685" y="3492500"/>
            <a:ext cx="74980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基于物联网技术的科学探究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平行四边形 3"/>
          <p:cNvSpPr/>
          <p:nvPr/>
        </p:nvSpPr>
        <p:spPr>
          <a:xfrm>
            <a:off x="1121807" y="2250916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平行四边形 4"/>
          <p:cNvSpPr/>
          <p:nvPr/>
        </p:nvSpPr>
        <p:spPr>
          <a:xfrm>
            <a:off x="1440895" y="2250916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平行四边形 3"/>
          <p:cNvSpPr/>
          <p:nvPr/>
        </p:nvSpPr>
        <p:spPr>
          <a:xfrm>
            <a:off x="260747" y="375777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平行四边形 4"/>
          <p:cNvSpPr/>
          <p:nvPr/>
        </p:nvSpPr>
        <p:spPr>
          <a:xfrm>
            <a:off x="579835" y="375777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9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1790" y="1312545"/>
            <a:ext cx="795083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课程目标：</a:t>
            </a:r>
            <a:r>
              <a:rPr lang="zh-CN" sz="2800" b="1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熟悉开源硬件掌控板的编程，理解物联网的运行原理，能够利用物联网技术设计各种与智能家居、互动媒体相关的创客作品，培养STEAM素养。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3715" y="4591685"/>
            <a:ext cx="82594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8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编写人员：</a:t>
            </a:r>
            <a:r>
              <a:rPr lang="zh-CN" sz="2400" b="0">
                <a:solidFill>
                  <a:srgbClr val="393939"/>
                </a:solidFill>
                <a:ea typeface="宋体" panose="02010600030101010101" pitchFamily="2" charset="-122"/>
              </a:rPr>
              <a:t>谢作如、谢贤晓、</a:t>
            </a:r>
            <a:r>
              <a:rPr lang="zh-CN" sz="24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平阳县创客教师团队。</a:t>
            </a:r>
            <a:endParaRPr lang="zh-CN" altLang="en-US" sz="24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0985" y="1689100"/>
            <a:ext cx="8533765" cy="2768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32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</a:rPr>
              <a:t>课程定位：</a:t>
            </a:r>
            <a:endParaRPr 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）非零起点，具有</a:t>
            </a: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Scratch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编程基础；</a:t>
            </a:r>
            <a:endParaRPr 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）偏向于网络互动，娱乐方向，项目化</a:t>
            </a:r>
            <a:r>
              <a:rPr lang="zh-CN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；</a:t>
            </a:r>
            <a:endParaRPr 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2800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sz="2800" b="0">
                <a:solidFill>
                  <a:srgbClr val="393939"/>
                </a:solidFill>
                <a:ea typeface="宋体" panose="02010600030101010101" pitchFamily="2" charset="-122"/>
              </a:rPr>
              <a:t>）从简单入手，最后完成一个完整的物联网作品。</a:t>
            </a:r>
            <a:endParaRPr lang="zh-CN" altLang="en-US" sz="28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523" t="6523"/>
          <a:stretch>
            <a:fillRect/>
          </a:stretch>
        </p:blipFill>
        <p:spPr>
          <a:xfrm>
            <a:off x="6939280" y="191770"/>
            <a:ext cx="1717040" cy="1128395"/>
          </a:xfrm>
          <a:prstGeom prst="rect">
            <a:avLst/>
          </a:prstGeom>
        </p:spPr>
      </p:pic>
      <p:sp>
        <p:nvSpPr>
          <p:cNvPr id="7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622415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836285" y="152400"/>
            <a:ext cx="2860040" cy="82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32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软件：</a:t>
            </a:r>
            <a:r>
              <a:rPr lang="en-US" sz="3200" b="1">
                <a:solidFill>
                  <a:srgbClr val="39393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Mind+</a:t>
            </a:r>
            <a:endParaRPr lang="en-US" altLang="en-US" sz="3200" b="1">
              <a:solidFill>
                <a:srgbClr val="39393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415925" y="1062355"/>
            <a:ext cx="8644255" cy="238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400" dirty="0">
                <a:solidFill>
                  <a:schemeClr val="tx1"/>
                </a:solidFill>
              </a:rPr>
              <a:t>简介：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lvl="1" algn="l"/>
            <a:r>
              <a:rPr lang="en-US" altLang="zh-CN" sz="2000" dirty="0">
                <a:solidFill>
                  <a:schemeClr val="tx1"/>
                </a:solidFill>
              </a:rPr>
              <a:t>Mind+</a:t>
            </a:r>
            <a:r>
              <a:rPr lang="zh-CN" altLang="en-US" sz="2000" dirty="0">
                <a:solidFill>
                  <a:schemeClr val="tx1"/>
                </a:solidFill>
              </a:rPr>
              <a:t>是一款基于</a:t>
            </a:r>
            <a:r>
              <a:rPr lang="en-US" altLang="zh-CN" sz="2000" dirty="0">
                <a:solidFill>
                  <a:schemeClr val="tx1"/>
                </a:solidFill>
              </a:rPr>
              <a:t>Scratch3.0</a:t>
            </a:r>
            <a:r>
              <a:rPr lang="zh-CN" altLang="en-US" sz="2000" dirty="0">
                <a:solidFill>
                  <a:schemeClr val="tx1"/>
                </a:solidFill>
              </a:rPr>
              <a:t>开发的青少年编程软件，让大家轻松体验创造的乐趣。</a:t>
            </a:r>
            <a:endParaRPr kumimoji="1" lang="en-US" altLang="en-US" sz="2000" dirty="0">
              <a:solidFill>
                <a:schemeClr val="tx1"/>
              </a:solidFill>
            </a:endParaRPr>
          </a:p>
          <a:p>
            <a:pPr algn="l"/>
            <a:r>
              <a:rPr kumimoji="1" lang="en-US" altLang="en-US" sz="2400" dirty="0">
                <a:solidFill>
                  <a:schemeClr val="tx1"/>
                </a:solidFill>
              </a:rPr>
              <a:t>下载地址：http://</a:t>
            </a:r>
            <a:r>
              <a:rPr kumimoji="1" lang="en-US" altLang="en-US" sz="2400" dirty="0" err="1">
                <a:solidFill>
                  <a:schemeClr val="tx1"/>
                </a:solidFill>
              </a:rPr>
              <a:t>www.mindplus.cc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" y="3009900"/>
            <a:ext cx="7687945" cy="34455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85" y="1894840"/>
            <a:ext cx="3345815" cy="2242185"/>
          </a:xfrm>
          <a:prstGeom prst="rect">
            <a:avLst/>
          </a:prstGeom>
        </p:spPr>
      </p:pic>
      <p:sp>
        <p:nvSpPr>
          <p:cNvPr id="7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05435" y="1179195"/>
            <a:ext cx="85337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器材（两人一组）：</a:t>
            </a:r>
            <a:endParaRPr lang="en-US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1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）核心：掌控板、二合一的扩展板</a:t>
            </a:r>
            <a:endParaRPr lang="en-US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）输出：继电器、舵机、电风扇</a:t>
            </a:r>
            <a:endParaRPr lang="en-US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3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）输入：</a:t>
            </a:r>
            <a:r>
              <a:rPr lang="en-US" b="0">
                <a:solidFill>
                  <a:srgbClr val="393939"/>
                </a:solidFill>
                <a:latin typeface="Helvetica" charset="0"/>
                <a:cs typeface="Helvetica" charset="0"/>
              </a:rPr>
              <a:t>D</a:t>
            </a:r>
            <a:r>
              <a:rPr lang="en-US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HT11</a:t>
            </a:r>
            <a:r>
              <a:rPr lang="zh-CN" b="0">
                <a:solidFill>
                  <a:srgbClr val="393939"/>
                </a:solidFill>
                <a:latin typeface="Helvetica" charset="0"/>
                <a:ea typeface="宋体" panose="02010600030101010101" pitchFamily="2" charset="-122"/>
              </a:rPr>
              <a:t>温湿度传感器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、</a:t>
            </a:r>
            <a:r>
              <a:rPr lang="en-US" b="0">
                <a:solidFill>
                  <a:srgbClr val="C00000"/>
                </a:solidFill>
                <a:latin typeface="Helvetica" charset="0"/>
                <a:ea typeface="宋体" panose="02010600030101010101" pitchFamily="2" charset="-122"/>
              </a:rPr>
              <a:t>3D</a:t>
            </a:r>
            <a:r>
              <a:rPr lang="zh-CN" b="0">
                <a:solidFill>
                  <a:srgbClr val="C00000"/>
                </a:solidFill>
                <a:ea typeface="宋体" panose="02010600030101010101" pitchFamily="2" charset="-122"/>
              </a:rPr>
              <a:t>手势</a:t>
            </a:r>
            <a:r>
              <a:rPr lang="zh-CN" b="0">
                <a:solidFill>
                  <a:srgbClr val="C00000"/>
                </a:solidFill>
                <a:latin typeface="Helvetica" charset="0"/>
                <a:ea typeface="宋体" panose="02010600030101010101" pitchFamily="2" charset="-122"/>
              </a:rPr>
              <a:t>、</a:t>
            </a:r>
            <a:r>
              <a:rPr lang="zh-CN" b="0">
                <a:solidFill>
                  <a:srgbClr val="C00000"/>
                </a:solidFill>
                <a:ea typeface="宋体" panose="02010600030101010101" pitchFamily="2" charset="-122"/>
              </a:rPr>
              <a:t>电导</a:t>
            </a:r>
            <a:r>
              <a:rPr lang="zh-CN" b="0">
                <a:solidFill>
                  <a:srgbClr val="C00000"/>
                </a:solidFill>
                <a:latin typeface="Helvetica" charset="0"/>
                <a:ea typeface="宋体" panose="02010600030101010101" pitchFamily="2" charset="-122"/>
              </a:rPr>
              <a:t>、</a:t>
            </a:r>
            <a:r>
              <a:rPr lang="zh-CN" b="0">
                <a:solidFill>
                  <a:srgbClr val="C00000"/>
                </a:solidFill>
                <a:ea typeface="宋体" panose="02010600030101010101" pitchFamily="2" charset="-122"/>
              </a:rPr>
              <a:t>鳄鱼夹</a:t>
            </a:r>
            <a:r>
              <a:rPr lang="zh-CN" b="0">
                <a:solidFill>
                  <a:srgbClr val="C00000"/>
                </a:solidFill>
                <a:latin typeface="Helvetica" charset="0"/>
                <a:ea typeface="宋体" panose="02010600030101010101" pitchFamily="2" charset="-122"/>
              </a:rPr>
              <a:t>。</a:t>
            </a:r>
            <a:endParaRPr lang="zh-CN" sz="2000" b="1">
              <a:solidFill>
                <a:srgbClr val="393939"/>
              </a:solidFill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000" b="1">
                <a:solidFill>
                  <a:srgbClr val="393939"/>
                </a:solidFill>
                <a:ea typeface="宋体" panose="02010600030101010101" pitchFamily="2" charset="-122"/>
              </a:rPr>
              <a:t>教学准备：</a:t>
            </a:r>
            <a:r>
              <a:rPr lang="zh-CN" b="0">
                <a:solidFill>
                  <a:srgbClr val="393939"/>
                </a:solidFill>
                <a:ea typeface="宋体" panose="02010600030101010101" pitchFamily="2" charset="-122"/>
              </a:rPr>
              <a:t>教师提供一台电脑作为数据采集服务器，定时采集各种数据，供学生连接使用。</a:t>
            </a:r>
            <a:endParaRPr lang="zh-CN" altLang="en-US" b="0">
              <a:solidFill>
                <a:srgbClr val="393939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0" y="3725545"/>
            <a:ext cx="5689600" cy="213995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80" y="361950"/>
            <a:ext cx="2423160" cy="199326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7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/>
        </p:nvSpPr>
        <p:spPr>
          <a:xfrm>
            <a:off x="260747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平行四边形 4"/>
          <p:cNvSpPr/>
          <p:nvPr/>
        </p:nvSpPr>
        <p:spPr>
          <a:xfrm>
            <a:off x="579835" y="600551"/>
            <a:ext cx="357188" cy="309563"/>
          </a:xfrm>
          <a:prstGeom prst="parallelogram">
            <a:avLst>
              <a:gd name="adj" fmla="val 3742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sz="135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3604" name="组合 10"/>
          <p:cNvGrpSpPr/>
          <p:nvPr/>
        </p:nvGrpSpPr>
        <p:grpSpPr>
          <a:xfrm>
            <a:off x="758429" y="764858"/>
            <a:ext cx="3771900" cy="135731"/>
            <a:chOff x="0" y="0"/>
            <a:chExt cx="5029195" cy="180308"/>
          </a:xfrm>
        </p:grpSpPr>
        <p:cxnSp>
          <p:nvCxnSpPr>
            <p:cNvPr id="153626" name="直接连接符 6"/>
            <p:cNvCxnSpPr/>
            <p:nvPr/>
          </p:nvCxnSpPr>
          <p:spPr>
            <a:xfrm flipV="1">
              <a:off x="0" y="180307"/>
              <a:ext cx="5003441" cy="1"/>
            </a:xfrm>
            <a:prstGeom prst="line">
              <a:avLst/>
            </a:prstGeom>
            <a:ln w="6350" cap="flat" cmpd="sng">
              <a:solidFill>
                <a:schemeClr val="accent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53627" name="等腰三角形 8"/>
            <p:cNvSpPr/>
            <p:nvPr/>
          </p:nvSpPr>
          <p:spPr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6120130"/>
            <a:ext cx="9143365" cy="167640"/>
            <a:chOff x="0" y="9186"/>
            <a:chExt cx="14399" cy="264"/>
          </a:xfrm>
        </p:grpSpPr>
        <p:sp>
          <p:nvSpPr>
            <p:cNvPr id="153617" name="矩形 1"/>
            <p:cNvSpPr/>
            <p:nvPr/>
          </p:nvSpPr>
          <p:spPr>
            <a:xfrm>
              <a:off x="0" y="9186"/>
              <a:ext cx="4626" cy="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8" name="矩形 26"/>
            <p:cNvSpPr/>
            <p:nvPr/>
          </p:nvSpPr>
          <p:spPr>
            <a:xfrm>
              <a:off x="4626" y="9186"/>
              <a:ext cx="4626" cy="2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619" name="矩形 27"/>
            <p:cNvSpPr/>
            <p:nvPr/>
          </p:nvSpPr>
          <p:spPr>
            <a:xfrm>
              <a:off x="9251" y="9186"/>
              <a:ext cx="5149" cy="264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sz="1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1170" y="1289050"/>
            <a:ext cx="822261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800" b="1">
                <a:solidFill>
                  <a:srgbClr val="393939"/>
                </a:solidFill>
                <a:ea typeface="宋体" panose="02010600030101010101" pitchFamily="2" charset="-122"/>
              </a:rPr>
              <a:t>课程内容：</a:t>
            </a:r>
            <a:endParaRPr lang="zh-CN" altLang="en-US" sz="2400" b="0">
              <a:solidFill>
                <a:srgbClr val="393939"/>
              </a:solidFill>
              <a:latin typeface="Helvetica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8880" y="3065780"/>
            <a:ext cx="8222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</a:rPr>
              <a:t>第二单元：校园天气预报</a:t>
            </a:r>
            <a:endParaRPr lang="zh-CN" altLang="en-US" sz="2400" b="1">
              <a:solidFill>
                <a:srgbClr val="393939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8880" y="3822065"/>
            <a:ext cx="8222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</a:rPr>
              <a:t>第三单元：简易智能家居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98880" y="4711700"/>
            <a:ext cx="38481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第四单元：物联网创意设计</a:t>
            </a:r>
            <a:endParaRPr lang="zh-CN" altLang="en-US" sz="2400" b="1">
              <a:solidFill>
                <a:srgbClr val="393939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8880" y="2228850"/>
            <a:ext cx="8222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400" b="1">
                <a:solidFill>
                  <a:srgbClr val="393939"/>
                </a:solidFill>
                <a:latin typeface="华文楷体" panose="02010600040101010101" charset="-122"/>
                <a:ea typeface="华文楷体" panose="02010600040101010101" charset="-122"/>
              </a:rPr>
              <a:t>第一单元：掌控板编程基础（上传模式）</a:t>
            </a:r>
            <a:endParaRPr lang="zh-CN" altLang="en-US" sz="2400" b="1">
              <a:solidFill>
                <a:srgbClr val="393939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1032907" y="532686"/>
            <a:ext cx="3445669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《趣味物联网作品设计》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Microsoft Office PowerPoint</Application>
  <PresentationFormat>全屏显示(4:3)</PresentationFormat>
  <Paragraphs>142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华文楷体</vt:lpstr>
      <vt:lpstr>微软雅黑</vt:lpstr>
      <vt:lpstr>逐浪投影透视黑体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Espgdo</cp:lastModifiedBy>
  <cp:revision>54</cp:revision>
  <dcterms:created xsi:type="dcterms:W3CDTF">2019-05-06T10:28:00Z</dcterms:created>
  <dcterms:modified xsi:type="dcterms:W3CDTF">2019-07-19T18:38:29Z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